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17" r:id="rId4"/>
    <p:sldId id="318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17"/>
            <p14:sldId id="318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10/07/2024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10/07/2024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</a:t>
            </a:r>
            <a:br>
              <a:rPr lang="it-IT" dirty="0"/>
            </a:br>
            <a:r>
              <a:rPr lang="it-IT" dirty="0"/>
              <a:t>per il monitoraggio cooperativo</a:t>
            </a:r>
            <a:br>
              <a:rPr lang="it-IT" dirty="0"/>
            </a:br>
            <a:r>
              <a:rPr lang="it-IT" dirty="0"/>
              <a:t>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287558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76667"/>
          <a:stretch/>
        </p:blipFill>
        <p:spPr>
          <a:xfrm>
            <a:off x="535954" y="916307"/>
            <a:ext cx="847179" cy="840321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738700" y="1472533"/>
            <a:ext cx="942535" cy="296591"/>
          </a:xfrm>
          <a:prstGeom prst="rect">
            <a:avLst/>
          </a:prstGeom>
        </p:spPr>
      </p:pic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FA968AE-B7A0-C404-C2D2-B7B079E06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23333" r="1152" b="57843"/>
          <a:stretch/>
        </p:blipFill>
        <p:spPr>
          <a:xfrm>
            <a:off x="1637327" y="986646"/>
            <a:ext cx="847179" cy="845009"/>
          </a:xfrm>
          <a:prstGeom prst="rect">
            <a:avLst/>
          </a:prstGeom>
        </p:spPr>
      </p:pic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DCE1CD60-777C-CEC2-2DBF-F5766F5A2947}"/>
              </a:ext>
            </a:extLst>
          </p:cNvPr>
          <p:cNvSpPr txBox="1">
            <a:spLocks/>
          </p:cNvSpPr>
          <p:nvPr/>
        </p:nvSpPr>
        <p:spPr>
          <a:xfrm>
            <a:off x="1252608" y="1965307"/>
            <a:ext cx="769438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 err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Greedy</a:t>
            </a:r>
            <a:endParaRPr lang="it-IT" sz="1125" dirty="0">
              <a:solidFill>
                <a:srgbClr val="7272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7500F43F-6045-C755-89A7-E8BF199821C4}"/>
              </a:ext>
            </a:extLst>
          </p:cNvPr>
          <p:cNvSpPr txBox="1">
            <a:spLocks/>
          </p:cNvSpPr>
          <p:nvPr/>
        </p:nvSpPr>
        <p:spPr>
          <a:xfrm>
            <a:off x="4041713" y="1965307"/>
            <a:ext cx="1444687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Moto Browniano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34DEB19E-40AB-A0AF-04AA-8B2C3AA13BAC}"/>
              </a:ext>
            </a:extLst>
          </p:cNvPr>
          <p:cNvSpPr txBox="1">
            <a:spLocks/>
          </p:cNvSpPr>
          <p:nvPr/>
        </p:nvSpPr>
        <p:spPr>
          <a:xfrm>
            <a:off x="6915430" y="1963543"/>
            <a:ext cx="1695593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Potenziale repulsivo</a:t>
            </a:r>
          </a:p>
        </p:txBody>
      </p:sp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67264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F92E989-5119-D5E6-1D33-DF549840F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76667"/>
          <a:stretch/>
        </p:blipFill>
        <p:spPr>
          <a:xfrm>
            <a:off x="332912" y="836856"/>
            <a:ext cx="847179" cy="840321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475853-9BDB-6D81-0781-7569286DE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23333" r="1152" b="57843"/>
          <a:stretch/>
        </p:blipFill>
        <p:spPr>
          <a:xfrm>
            <a:off x="1275447" y="853765"/>
            <a:ext cx="847179" cy="845009"/>
          </a:xfrm>
          <a:prstGeom prst="rect">
            <a:avLst/>
          </a:prstGeom>
        </p:spPr>
      </p:pic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1D9AB2A7-EFAA-42AA-08B1-E5C0CF7F875C}"/>
              </a:ext>
            </a:extLst>
          </p:cNvPr>
          <p:cNvSpPr txBox="1">
            <a:spLocks/>
          </p:cNvSpPr>
          <p:nvPr/>
        </p:nvSpPr>
        <p:spPr>
          <a:xfrm>
            <a:off x="1252608" y="1965307"/>
            <a:ext cx="769438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 err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Greedy</a:t>
            </a:r>
            <a:endParaRPr lang="it-IT" sz="1125" dirty="0">
              <a:solidFill>
                <a:srgbClr val="7272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AE97C65F-2A93-65A2-1E18-1EAC2E94C593}"/>
              </a:ext>
            </a:extLst>
          </p:cNvPr>
          <p:cNvSpPr txBox="1">
            <a:spLocks/>
          </p:cNvSpPr>
          <p:nvPr/>
        </p:nvSpPr>
        <p:spPr>
          <a:xfrm>
            <a:off x="4041713" y="1951790"/>
            <a:ext cx="1444687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Moto Browniano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5AD36BD4-BBB1-EFCD-F964-619A34EC479D}"/>
              </a:ext>
            </a:extLst>
          </p:cNvPr>
          <p:cNvSpPr txBox="1">
            <a:spLocks/>
          </p:cNvSpPr>
          <p:nvPr/>
        </p:nvSpPr>
        <p:spPr>
          <a:xfrm>
            <a:off x="7020511" y="1965307"/>
            <a:ext cx="1695593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Potenziale repulsivo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13" y="715768"/>
            <a:ext cx="1924829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2" y="1496687"/>
            <a:ext cx="4321228" cy="305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E’ possibile andare oltre l’approccio 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greedy</a:t>
            </a: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integrando la predizione delle posizioni dei target, oppure utilizzare tecniche avanzate (RL, DRL, MADRL, approcci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che apprendono dall’ambiente la strategia ottimale di copertura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432301"/>
            <a:ext cx="4321228" cy="341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E’ possibile affermare che, tramite un’accurata simulazione e un’analisi degli indici di copertura, gli algoritmi implementati aumentano e garantiscono nel tempo un livello di coverage soddisfacente dei targets mobili.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f</a:t>
            </a:r>
            <a:r>
              <a:rPr kumimoji="0" lang="it-IT" sz="105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lessibilità</a:t>
            </a: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nella richiesta di copertura, la quale conduce a una gestione più efficiente delle risorse degli agenti, migliora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B4C699E-1D1E-729B-8E58-39D16E89E879}"/>
              </a:ext>
            </a:extLst>
          </p:cNvPr>
          <p:cNvSpPr txBox="1">
            <a:spLocks/>
          </p:cNvSpPr>
          <p:nvPr/>
        </p:nvSpPr>
        <p:spPr>
          <a:xfrm>
            <a:off x="5537930" y="732050"/>
            <a:ext cx="2637693" cy="4554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Possibili sviluppi</a:t>
            </a: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83" y="315034"/>
            <a:ext cx="595063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Formulazione matematica del problema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design, cubo">
            <a:extLst>
              <a:ext uri="{FF2B5EF4-FFF2-40B4-BE49-F238E27FC236}">
                <a16:creationId xmlns:a16="http://schemas.microsoft.com/office/drawing/2014/main" id="{D6260598-101E-D8E9-91EF-3C4393384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7119345" y="2831661"/>
            <a:ext cx="1778067" cy="1847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/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7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224" y="313545"/>
            <a:ext cx="5725551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Logica della formulazione matematica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9F5A5E1-3390-22C7-58A4-5A4CC60D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2766"/>
            <a:ext cx="4248124" cy="26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  <a:blipFill>
                <a:blip r:embed="rId3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  <a:blipFill>
                <a:blip r:embed="rId5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00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endParaRPr lang="it-IT" sz="13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 modo distribuito, ogni agente calcola il gradiente rispetto alla propria posizione</a:t>
                </a:r>
              </a:p>
              <a:p>
                <a:pPr>
                  <a:lnSpc>
                    <a:spcPct val="110000"/>
                  </a:lnSpc>
                </a:pPr>
                <a:endParaRPr lang="it-IT" sz="13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Ogni agente si muove nella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</m:sSubSup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333" b="-96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802364" y="1500275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1000</TotalTime>
  <Words>705</Words>
  <Application>Microsoft Office PowerPoint</Application>
  <PresentationFormat>Presentazione su schermo (16:9)</PresentationFormat>
  <Paragraphs>138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Formulazione matematica del problema</vt:lpstr>
      <vt:lpstr>Logica della formulazione matematica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58</cp:revision>
  <dcterms:created xsi:type="dcterms:W3CDTF">2023-05-29T14:12:34Z</dcterms:created>
  <dcterms:modified xsi:type="dcterms:W3CDTF">2024-07-10T10:15:44Z</dcterms:modified>
  <cp:category/>
</cp:coreProperties>
</file>